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5143500" type="screen16x9"/>
  <p:notesSz cx="7559675" cy="10691813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54" d="100"/>
          <a:sy n="154" d="100"/>
        </p:scale>
        <p:origin x="-132" y="-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 dirty="0"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 dirty="0">
              <a:latin typeface="Arial"/>
            </a:endParaRPr>
          </a:p>
        </p:txBody>
      </p:sp>
      <p:pic>
        <p:nvPicPr>
          <p:cNvPr id="4" name="Picture 3" descr="GEA-2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71913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 dirty="0">
              <a:latin typeface="Arial"/>
            </a:endParaRPr>
          </a:p>
        </p:txBody>
      </p:sp>
      <p:pic>
        <p:nvPicPr>
          <p:cNvPr id="5" name="Picture 4" descr="GEA-2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71913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78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79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/>
          <p:nvPr/>
        </p:nvPicPr>
        <p:blipFill>
          <a:blip r:embed="rId14" cstate="print"/>
          <a:stretch/>
        </p:blipFill>
        <p:spPr>
          <a:xfrm>
            <a:off x="3708000" y="4809960"/>
            <a:ext cx="1727640" cy="333000"/>
          </a:xfrm>
          <a:prstGeom prst="rect">
            <a:avLst/>
          </a:prstGeom>
          <a:ln>
            <a:noFill/>
          </a:ln>
        </p:spPr>
      </p:pic>
      <p:sp>
        <p:nvSpPr>
          <p:cNvPr id="2" name="PlaceHolder 2"/>
          <p:cNvSpPr>
            <a:spLocks noGrp="1"/>
          </p:cNvSpPr>
          <p:nvPr>
            <p:ph type="title"/>
          </p:nvPr>
        </p:nvSpPr>
        <p:spPr>
          <a:xfrm>
            <a:off x="457200" y="698400"/>
            <a:ext cx="822888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r>
              <a:rPr lang="hr-HR" sz="1800" b="0" strike="noStrike" spc="-1">
                <a:latin typeface="Arial"/>
              </a:rPr>
              <a:t>Kliknite za uređivanje oblika naslova teksta</a:t>
            </a:r>
          </a:p>
        </p:txBody>
      </p:sp>
      <p:sp>
        <p:nvSpPr>
          <p:cNvPr id="3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3200" b="0" strike="noStrike" spc="-1" dirty="0">
                <a:latin typeface="Arial"/>
              </a:rPr>
              <a:t>Kliknite za uređivanje oblika teksta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r-HR" sz="2800" b="0" strike="noStrike" spc="-1" dirty="0">
                <a:latin typeface="Arial"/>
              </a:rPr>
              <a:t>Druga razina konture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400" b="0" strike="noStrike" spc="-1" dirty="0">
                <a:latin typeface="Arial"/>
              </a:rPr>
              <a:t>Treća razina konture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r-HR" sz="2000" b="0" strike="noStrike" spc="-1" dirty="0">
                <a:latin typeface="Arial"/>
              </a:rPr>
              <a:t>Četvrta razina kontura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 dirty="0">
                <a:latin typeface="Arial"/>
              </a:rPr>
              <a:t>Peta razina kontura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 dirty="0">
                <a:latin typeface="Arial"/>
              </a:rPr>
              <a:t>Šesta razina kontura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 dirty="0">
                <a:latin typeface="Arial"/>
              </a:rPr>
              <a:t>Sedma razina konture</a:t>
            </a:r>
          </a:p>
        </p:txBody>
      </p:sp>
      <p:pic>
        <p:nvPicPr>
          <p:cNvPr id="6" name="Picture 5" descr="GEA-2.jpg"/>
          <p:cNvPicPr>
            <a:picLocks noChangeAspect="1"/>
          </p:cNvPicPr>
          <p:nvPr userDrawn="1"/>
        </p:nvPicPr>
        <p:blipFill>
          <a:blip r:embed="rId15" cstate="print"/>
          <a:stretch>
            <a:fillRect/>
          </a:stretch>
        </p:blipFill>
        <p:spPr>
          <a:xfrm>
            <a:off x="0" y="0"/>
            <a:ext cx="9144000" cy="71913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CustomShape 1"/>
          <p:cNvSpPr/>
          <p:nvPr/>
        </p:nvSpPr>
        <p:spPr>
          <a:xfrm>
            <a:off x="0" y="0"/>
            <a:ext cx="9143280" cy="7192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41" name="Picture 2"/>
          <p:cNvPicPr/>
          <p:nvPr/>
        </p:nvPicPr>
        <p:blipFill>
          <a:blip r:embed="rId14" cstate="print"/>
          <a:stretch/>
        </p:blipFill>
        <p:spPr>
          <a:xfrm>
            <a:off x="3708000" y="4809960"/>
            <a:ext cx="1727640" cy="333000"/>
          </a:xfrm>
          <a:prstGeom prst="rect">
            <a:avLst/>
          </a:prstGeom>
          <a:ln>
            <a:noFill/>
          </a:ln>
        </p:spPr>
      </p:pic>
      <p:sp>
        <p:nvSpPr>
          <p:cNvPr id="42" name="PlaceHolder 2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hr-HR" sz="4400" b="0" strike="noStrike" spc="-1">
                <a:latin typeface="Arial"/>
              </a:rPr>
              <a:t>Kliknite za uređivanje oblika naslova teksta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3200" b="0" strike="noStrike" spc="-1">
                <a:latin typeface="Arial"/>
              </a:rPr>
              <a:t>Kliknite za uređivanje oblika teksta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r-HR" sz="2800" b="0" strike="noStrike" spc="-1">
                <a:latin typeface="Arial"/>
              </a:rPr>
              <a:t>Druga razina konture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400" b="0" strike="noStrike" spc="-1">
                <a:latin typeface="Arial"/>
              </a:rPr>
              <a:t>Treća razina konture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r-HR" sz="2000" b="0" strike="noStrike" spc="-1">
                <a:latin typeface="Arial"/>
              </a:rPr>
              <a:t>Četvrta razina kontura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Peta razina kontura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Šesta razina kontura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Sedma razina konture</a:t>
            </a:r>
          </a:p>
        </p:txBody>
      </p:sp>
      <p:pic>
        <p:nvPicPr>
          <p:cNvPr id="6" name="Picture 5" descr="GEA-2.jpg"/>
          <p:cNvPicPr>
            <a:picLocks noChangeAspect="1"/>
          </p:cNvPicPr>
          <p:nvPr userDrawn="1"/>
        </p:nvPicPr>
        <p:blipFill>
          <a:blip r:embed="rId15" cstate="print"/>
          <a:stretch>
            <a:fillRect/>
          </a:stretch>
        </p:blipFill>
        <p:spPr>
          <a:xfrm>
            <a:off x="0" y="0"/>
            <a:ext cx="9144000" cy="71913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CustomShape 1"/>
          <p:cNvSpPr/>
          <p:nvPr/>
        </p:nvSpPr>
        <p:spPr>
          <a:xfrm>
            <a:off x="685800" y="1597680"/>
            <a:ext cx="7771680" cy="1101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1" name="CustomShape 2"/>
          <p:cNvSpPr/>
          <p:nvPr/>
        </p:nvSpPr>
        <p:spPr>
          <a:xfrm>
            <a:off x="1371600" y="2914560"/>
            <a:ext cx="6400080" cy="1313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2" name="TextShape 3"/>
          <p:cNvSpPr txBox="1"/>
          <p:nvPr/>
        </p:nvSpPr>
        <p:spPr>
          <a:xfrm>
            <a:off x="123120" y="936000"/>
            <a:ext cx="8228880" cy="8589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spAutoFit/>
          </a:bodyPr>
          <a:lstStyle/>
          <a:p>
            <a:pPr algn="ctr"/>
            <a:r>
              <a:rPr lang="hr-HR" sz="4400" b="0" strike="noStrike" spc="-1">
                <a:latin typeface="Arial"/>
              </a:rPr>
              <a:t>Migracije</a:t>
            </a:r>
          </a:p>
        </p:txBody>
      </p:sp>
      <p:sp>
        <p:nvSpPr>
          <p:cNvPr id="83" name="TextShape 4"/>
          <p:cNvSpPr txBox="1"/>
          <p:nvPr/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sp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  <a:p>
            <a:pPr algn="ctr"/>
            <a:endParaRPr lang="hr-HR" sz="3200" b="0" strike="noStrike" spc="-1">
              <a:latin typeface="Arial"/>
            </a:endParaRPr>
          </a:p>
          <a:p>
            <a:pPr algn="ctr"/>
            <a:endParaRPr lang="hr-HR" sz="3200" b="0" strike="noStrike" spc="-1">
              <a:latin typeface="Arial"/>
            </a:endParaRPr>
          </a:p>
          <a:p>
            <a:pPr algn="ctr"/>
            <a:endParaRPr lang="hr-HR" sz="3200" b="0" strike="noStrike" spc="-1">
              <a:latin typeface="Arial"/>
            </a:endParaRPr>
          </a:p>
          <a:p>
            <a:pPr algn="ctr"/>
            <a:endParaRPr lang="hr-HR" sz="3200" b="0" strike="noStrike" spc="-1">
              <a:latin typeface="Arial"/>
            </a:endParaRPr>
          </a:p>
          <a:p>
            <a:pPr algn="r"/>
            <a:r>
              <a:rPr lang="hr-HR" sz="3200" b="0" strike="noStrike" spc="-1">
                <a:latin typeface="Arial"/>
              </a:rPr>
              <a:t>Stanovništvo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TextShape 1"/>
          <p:cNvSpPr txBox="1"/>
          <p:nvPr/>
        </p:nvSpPr>
        <p:spPr>
          <a:xfrm>
            <a:off x="467544" y="1059582"/>
            <a:ext cx="8229240" cy="858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spAutoFit/>
          </a:bodyPr>
          <a:lstStyle/>
          <a:p>
            <a:pPr algn="ctr"/>
            <a:r>
              <a:rPr lang="hr-HR" sz="3600" b="0" strike="noStrike" spc="-1" dirty="0">
                <a:latin typeface="Times New Roman"/>
              </a:rPr>
              <a:t>Ponavljanje</a:t>
            </a:r>
          </a:p>
        </p:txBody>
      </p:sp>
      <p:sp>
        <p:nvSpPr>
          <p:cNvPr id="130" name="TextShape 2"/>
          <p:cNvSpPr txBox="1"/>
          <p:nvPr/>
        </p:nvSpPr>
        <p:spPr>
          <a:xfrm>
            <a:off x="395536" y="2859782"/>
            <a:ext cx="8229240" cy="100823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800" b="0" strike="noStrike" spc="-1" dirty="0">
                <a:latin typeface="Times New Roman"/>
              </a:rPr>
              <a:t>Riješite zadatke iz radne bilježnice.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TextShape 1"/>
          <p:cNvSpPr txBox="1"/>
          <p:nvPr/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800" b="0" strike="noStrike" spc="-1">
                <a:latin typeface="Times New Roman"/>
              </a:rPr>
              <a:t>Izradila: Marija Ros Kozarić, prof.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CustomShape 1"/>
          <p:cNvSpPr/>
          <p:nvPr/>
        </p:nvSpPr>
        <p:spPr>
          <a:xfrm>
            <a:off x="457200" y="771480"/>
            <a:ext cx="8228880" cy="712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5" name="CustomShape 2"/>
          <p:cNvSpPr/>
          <p:nvPr/>
        </p:nvSpPr>
        <p:spPr>
          <a:xfrm>
            <a:off x="457200" y="1563480"/>
            <a:ext cx="8228880" cy="303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6" name="TextShape 3"/>
          <p:cNvSpPr txBox="1"/>
          <p:nvPr/>
        </p:nvSpPr>
        <p:spPr>
          <a:xfrm>
            <a:off x="395536" y="843558"/>
            <a:ext cx="8229240" cy="858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spAutoFit/>
          </a:bodyPr>
          <a:lstStyle/>
          <a:p>
            <a:pPr algn="ctr"/>
            <a:r>
              <a:rPr lang="hr-HR" sz="4400" b="0" strike="noStrike" spc="-1" dirty="0">
                <a:latin typeface="Times New Roman"/>
              </a:rPr>
              <a:t>Nakon današnjeg sata ćeš </a:t>
            </a:r>
            <a:r>
              <a:rPr lang="hr-HR" sz="4400" b="0" strike="noStrike" spc="-1" dirty="0" err="1">
                <a:latin typeface="Times New Roman"/>
              </a:rPr>
              <a:t>moći..</a:t>
            </a:r>
            <a:r>
              <a:rPr lang="hr-HR" sz="4400" b="0" strike="noStrike" spc="-1" dirty="0">
                <a:latin typeface="Times New Roman"/>
              </a:rPr>
              <a:t>.</a:t>
            </a:r>
          </a:p>
        </p:txBody>
      </p:sp>
      <p:sp>
        <p:nvSpPr>
          <p:cNvPr id="87" name="TextShape 4"/>
          <p:cNvSpPr txBox="1"/>
          <p:nvPr/>
        </p:nvSpPr>
        <p:spPr>
          <a:xfrm>
            <a:off x="395536" y="1635646"/>
            <a:ext cx="8229240" cy="29829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>
              <a:lnSpc>
                <a:spcPct val="115000"/>
              </a:lnSpc>
              <a:spcAft>
                <a:spcPts val="1400"/>
              </a:spcAft>
            </a:pPr>
            <a:r>
              <a:rPr lang="en-US" sz="2800" b="0" strike="noStrike" spc="-1" dirty="0">
                <a:latin typeface="Times New Roman"/>
                <a:ea typeface="Barlow SK;Arial"/>
              </a:rPr>
              <a:t>– </a:t>
            </a:r>
            <a:r>
              <a:rPr lang="en-US" sz="2800" b="0" strike="noStrike" spc="-1" dirty="0" err="1">
                <a:latin typeface="Times New Roman"/>
                <a:ea typeface="Barlow SK;Arial"/>
              </a:rPr>
              <a:t>objasniti</a:t>
            </a:r>
            <a:r>
              <a:rPr lang="en-US" sz="2800" b="0" strike="noStrike" spc="-1" dirty="0">
                <a:latin typeface="Times New Roman"/>
                <a:ea typeface="Barlow SK;Arial"/>
              </a:rPr>
              <a:t> </a:t>
            </a:r>
            <a:r>
              <a:rPr lang="en-US" sz="2800" b="0" strike="noStrike" spc="-1" dirty="0" err="1">
                <a:latin typeface="Times New Roman"/>
                <a:ea typeface="Barlow SK;Arial"/>
              </a:rPr>
              <a:t>pojam</a:t>
            </a:r>
            <a:r>
              <a:rPr lang="en-US" sz="2800" b="0" strike="noStrike" spc="-1" dirty="0">
                <a:latin typeface="Times New Roman"/>
                <a:ea typeface="Barlow SK;Arial"/>
              </a:rPr>
              <a:t>, </a:t>
            </a:r>
            <a:r>
              <a:rPr lang="en-US" sz="2800" b="0" strike="noStrike" spc="-1" dirty="0" err="1">
                <a:latin typeface="Times New Roman"/>
                <a:ea typeface="Barlow SK;Arial"/>
              </a:rPr>
              <a:t>vrste</a:t>
            </a:r>
            <a:r>
              <a:rPr lang="en-US" sz="2800" b="0" strike="noStrike" spc="-1" dirty="0">
                <a:latin typeface="Times New Roman"/>
                <a:ea typeface="Barlow SK;Arial"/>
              </a:rPr>
              <a:t> </a:t>
            </a:r>
            <a:r>
              <a:rPr lang="en-US" sz="2800" b="0" strike="noStrike" spc="-1" dirty="0" err="1">
                <a:latin typeface="Times New Roman"/>
                <a:ea typeface="Barlow SK;Arial"/>
              </a:rPr>
              <a:t>te</a:t>
            </a:r>
            <a:r>
              <a:rPr lang="en-US" sz="2800" b="0" strike="noStrike" spc="-1" dirty="0">
                <a:latin typeface="Times New Roman"/>
                <a:ea typeface="Barlow SK;Arial"/>
              </a:rPr>
              <a:t> </a:t>
            </a:r>
            <a:r>
              <a:rPr lang="en-US" sz="2800" b="0" strike="noStrike" spc="-1" dirty="0" err="1">
                <a:latin typeface="Times New Roman"/>
                <a:ea typeface="Barlow SK;Arial"/>
              </a:rPr>
              <a:t>uzroke</a:t>
            </a:r>
            <a:r>
              <a:rPr lang="en-US" sz="2800" b="0" strike="noStrike" spc="-1" dirty="0">
                <a:latin typeface="Times New Roman"/>
                <a:ea typeface="Barlow SK;Arial"/>
              </a:rPr>
              <a:t> i </a:t>
            </a:r>
            <a:r>
              <a:rPr lang="en-US" sz="2800" b="0" strike="noStrike" spc="-1" dirty="0" err="1">
                <a:latin typeface="Times New Roman"/>
                <a:ea typeface="Barlow SK;Arial"/>
              </a:rPr>
              <a:t>posljedice</a:t>
            </a:r>
            <a:r>
              <a:rPr lang="en-US" sz="2800" b="0" strike="noStrike" spc="-1" dirty="0">
                <a:latin typeface="Times New Roman"/>
                <a:ea typeface="Barlow SK;Arial"/>
              </a:rPr>
              <a:t> </a:t>
            </a:r>
            <a:r>
              <a:rPr lang="en-US" sz="2800" b="0" strike="noStrike" spc="-1" dirty="0" err="1">
                <a:latin typeface="Times New Roman"/>
                <a:ea typeface="Barlow SK;Arial"/>
              </a:rPr>
              <a:t>migracija</a:t>
            </a:r>
            <a:endParaRPr lang="en-US" sz="2800" b="0" strike="noStrike" spc="-1" dirty="0">
              <a:latin typeface="Times New Roman"/>
              <a:ea typeface="Barlow SK;Arial"/>
            </a:endParaRPr>
          </a:p>
          <a:p>
            <a:pPr>
              <a:lnSpc>
                <a:spcPct val="115000"/>
              </a:lnSpc>
              <a:spcBef>
                <a:spcPts val="1400"/>
              </a:spcBef>
            </a:pPr>
            <a:r>
              <a:rPr lang="en-US" sz="2800" b="0" strike="noStrike" spc="-1" dirty="0">
                <a:latin typeface="Times New Roman"/>
                <a:ea typeface="Barlow SK;Arial"/>
              </a:rPr>
              <a:t>– </a:t>
            </a:r>
            <a:r>
              <a:rPr lang="en-US" sz="2800" b="0" strike="noStrike" spc="-1" dirty="0" err="1">
                <a:latin typeface="Times New Roman"/>
                <a:ea typeface="Barlow SK;Arial"/>
              </a:rPr>
              <a:t>analizirati</a:t>
            </a:r>
            <a:r>
              <a:rPr lang="en-US" sz="2800" b="0" strike="noStrike" spc="-1" dirty="0">
                <a:latin typeface="Times New Roman"/>
                <a:ea typeface="Barlow SK;Arial"/>
              </a:rPr>
              <a:t> </a:t>
            </a:r>
            <a:r>
              <a:rPr lang="en-US" sz="2800" b="0" strike="noStrike" spc="-1" dirty="0" err="1">
                <a:latin typeface="Times New Roman"/>
                <a:ea typeface="Barlow SK;Arial"/>
              </a:rPr>
              <a:t>opće</a:t>
            </a:r>
            <a:r>
              <a:rPr lang="en-US" sz="2800" b="0" strike="noStrike" spc="-1" dirty="0">
                <a:latin typeface="Times New Roman"/>
                <a:ea typeface="Barlow SK;Arial"/>
              </a:rPr>
              <a:t> </a:t>
            </a:r>
            <a:r>
              <a:rPr lang="en-US" sz="2800" b="0" strike="noStrike" spc="-1" dirty="0" err="1">
                <a:latin typeface="Times New Roman"/>
                <a:ea typeface="Barlow SK;Arial"/>
              </a:rPr>
              <a:t>kretanje</a:t>
            </a:r>
            <a:r>
              <a:rPr lang="en-US" sz="2800" b="0" strike="noStrike" spc="-1" dirty="0">
                <a:latin typeface="Times New Roman"/>
                <a:ea typeface="Barlow SK;Arial"/>
              </a:rPr>
              <a:t> </a:t>
            </a:r>
            <a:r>
              <a:rPr lang="en-US" sz="2800" b="0" strike="noStrike" spc="-1" dirty="0" err="1">
                <a:latin typeface="Times New Roman"/>
                <a:ea typeface="Barlow SK;Arial"/>
              </a:rPr>
              <a:t>stanovništva</a:t>
            </a:r>
            <a:r>
              <a:rPr lang="en-US" sz="2800" b="0" strike="noStrike" spc="-1" dirty="0">
                <a:latin typeface="Times New Roman"/>
                <a:ea typeface="Barlow SK;Arial"/>
              </a:rPr>
              <a:t> </a:t>
            </a:r>
            <a:r>
              <a:rPr lang="en-US" sz="2800" b="0" strike="noStrike" spc="-1" dirty="0" err="1">
                <a:latin typeface="Times New Roman"/>
                <a:ea typeface="Barlow SK;Arial"/>
              </a:rPr>
              <a:t>koristeći</a:t>
            </a:r>
            <a:r>
              <a:rPr lang="en-US" sz="2800" b="0" strike="noStrike" spc="-1" dirty="0">
                <a:latin typeface="Times New Roman"/>
                <a:ea typeface="Barlow SK;Arial"/>
              </a:rPr>
              <a:t> se </a:t>
            </a:r>
            <a:r>
              <a:rPr lang="en-US" sz="2800" b="0" strike="noStrike" spc="-1" dirty="0" err="1">
                <a:latin typeface="Times New Roman"/>
                <a:ea typeface="Barlow SK;Arial"/>
              </a:rPr>
              <a:t>jednostavnim</a:t>
            </a:r>
            <a:r>
              <a:rPr lang="en-US" sz="2800" b="0" strike="noStrike" spc="-1" dirty="0">
                <a:latin typeface="Times New Roman"/>
                <a:ea typeface="Barlow SK;Arial"/>
              </a:rPr>
              <a:t> </a:t>
            </a:r>
            <a:r>
              <a:rPr lang="en-US" sz="2800" b="0" strike="noStrike" spc="-1" dirty="0" err="1">
                <a:latin typeface="Times New Roman"/>
                <a:ea typeface="Barlow SK;Arial"/>
              </a:rPr>
              <a:t>dijagramima</a:t>
            </a:r>
            <a:r>
              <a:rPr lang="en-US" sz="2800" b="0" strike="noStrike" spc="-1" dirty="0">
                <a:latin typeface="Times New Roman"/>
                <a:ea typeface="Barlow SK;Arial"/>
              </a:rPr>
              <a:t> (</a:t>
            </a:r>
            <a:r>
              <a:rPr lang="en-US" sz="2800" b="0" strike="noStrike" spc="-1" dirty="0" err="1">
                <a:latin typeface="Times New Roman"/>
                <a:ea typeface="Barlow SK;Arial"/>
              </a:rPr>
              <a:t>linijskim</a:t>
            </a:r>
            <a:r>
              <a:rPr lang="en-US" sz="2800" b="0" strike="noStrike" spc="-1" dirty="0">
                <a:latin typeface="Times New Roman"/>
                <a:ea typeface="Barlow SK;Arial"/>
              </a:rPr>
              <a:t>, </a:t>
            </a:r>
            <a:r>
              <a:rPr lang="en-US" sz="2800" b="0" strike="noStrike" spc="-1" dirty="0" err="1">
                <a:latin typeface="Times New Roman"/>
                <a:ea typeface="Barlow SK;Arial"/>
              </a:rPr>
              <a:t>stupčastim</a:t>
            </a:r>
            <a:r>
              <a:rPr lang="en-US" sz="2800" b="0" strike="noStrike" spc="-1" dirty="0">
                <a:latin typeface="Times New Roman"/>
                <a:ea typeface="Barlow SK;Arial"/>
              </a:rPr>
              <a:t>) i </a:t>
            </a:r>
            <a:r>
              <a:rPr lang="en-US" sz="2800" b="0" strike="noStrike" spc="-1" dirty="0" err="1">
                <a:latin typeface="Times New Roman"/>
                <a:ea typeface="Barlow SK;Arial"/>
              </a:rPr>
              <a:t>tematskim</a:t>
            </a:r>
            <a:r>
              <a:rPr lang="en-US" sz="2800" b="0" strike="noStrike" spc="-1" dirty="0">
                <a:latin typeface="Times New Roman"/>
                <a:ea typeface="Barlow SK;Arial"/>
              </a:rPr>
              <a:t> </a:t>
            </a:r>
            <a:r>
              <a:rPr lang="en-US" sz="2800" b="0" strike="noStrike" spc="-1" dirty="0" err="1">
                <a:latin typeface="Times New Roman"/>
                <a:ea typeface="Barlow SK;Arial"/>
              </a:rPr>
              <a:t>kartama</a:t>
            </a:r>
            <a:endParaRPr lang="en-US" sz="2800" b="0" strike="noStrike" spc="-1" dirty="0">
              <a:latin typeface="Times New Roman"/>
              <a:ea typeface="Barlow SK;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Shape 1"/>
          <p:cNvSpPr txBox="1"/>
          <p:nvPr/>
        </p:nvSpPr>
        <p:spPr>
          <a:xfrm>
            <a:off x="395536" y="771550"/>
            <a:ext cx="8229240" cy="858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spAutoFit/>
          </a:bodyPr>
          <a:lstStyle/>
          <a:p>
            <a:pPr algn="ctr"/>
            <a:r>
              <a:rPr lang="hr-HR" sz="4000" b="0" strike="noStrike" spc="-1" dirty="0">
                <a:latin typeface="Times New Roman"/>
              </a:rPr>
              <a:t>Migracije </a:t>
            </a:r>
          </a:p>
        </p:txBody>
      </p:sp>
      <p:sp>
        <p:nvSpPr>
          <p:cNvPr id="89" name="TextShape 2"/>
          <p:cNvSpPr txBox="1"/>
          <p:nvPr/>
        </p:nvSpPr>
        <p:spPr>
          <a:xfrm>
            <a:off x="467544" y="1635646"/>
            <a:ext cx="8229240" cy="29829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 fontScale="86500" lnSpcReduction="20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3200" b="1" strike="noStrike" spc="-1" dirty="0">
                <a:latin typeface="Times New Roman"/>
              </a:rPr>
              <a:t>migracija</a:t>
            </a:r>
            <a:r>
              <a:rPr lang="hr-HR" sz="3200" b="0" strike="noStrike" spc="-1" dirty="0">
                <a:latin typeface="Times New Roman"/>
              </a:rPr>
              <a:t> je trajna promjena mjesta stalnoga boravka. 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3200" b="1" strike="noStrike" spc="-1" dirty="0">
                <a:latin typeface="Times New Roman"/>
              </a:rPr>
              <a:t>selidbena (migracijska) promjena</a:t>
            </a:r>
            <a:r>
              <a:rPr lang="hr-HR" sz="3200" b="0" strike="noStrike" spc="-1" dirty="0">
                <a:latin typeface="Times New Roman"/>
              </a:rPr>
              <a:t> broja stanovnika jest razlika između broja doseljenih (imigranata) i iseljenih (emigranata) stanovnika na nekom području u određenom razdoblju.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3200" b="1" strike="noStrike" spc="-1" dirty="0">
                <a:latin typeface="Times New Roman"/>
              </a:rPr>
              <a:t>opće ili ukupno kretanje broja stanovnika ovisi o prirodnoj i selidbenoj promjeni.</a:t>
            </a:r>
            <a:endParaRPr lang="hr-HR" sz="3200" b="0" strike="noStrike" spc="-1" dirty="0">
              <a:latin typeface="Times New Roman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hr-HR" sz="3200" b="0" strike="noStrike" spc="-1" dirty="0">
              <a:latin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323528" y="987574"/>
            <a:ext cx="8229240" cy="858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spAutoFit/>
          </a:bodyPr>
          <a:lstStyle/>
          <a:p>
            <a:pPr algn="ctr"/>
            <a:r>
              <a:rPr lang="hr-HR" sz="3600" b="0" strike="noStrike" spc="-1" dirty="0">
                <a:latin typeface="Times New Roman"/>
              </a:rPr>
              <a:t>Uzroci i posljedice migracija</a:t>
            </a:r>
          </a:p>
        </p:txBody>
      </p:sp>
      <p:sp>
        <p:nvSpPr>
          <p:cNvPr id="91" name="TextShape 2"/>
          <p:cNvSpPr txBox="1"/>
          <p:nvPr/>
        </p:nvSpPr>
        <p:spPr>
          <a:xfrm>
            <a:off x="323528" y="2211710"/>
            <a:ext cx="8229240" cy="244839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800" b="0" i="1" strike="noStrike" spc="-1" dirty="0">
                <a:latin typeface="Times New Roman"/>
              </a:rPr>
              <a:t>Zašto su se ljudi u prošlosti selili? Što ste o tome učili iz povijesti?  S kojega su kontinenta potekli moderni ljudi?</a:t>
            </a:r>
            <a:endParaRPr lang="hr-HR" sz="2800" b="0" strike="noStrike" spc="-1" dirty="0">
              <a:latin typeface="Times New Roman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800" b="1" strike="noStrike" spc="-1" dirty="0">
                <a:latin typeface="Times New Roman"/>
              </a:rPr>
              <a:t>uzroci migracija su potisni i privlačni čimbenici.</a:t>
            </a:r>
            <a:r>
              <a:rPr lang="hr-HR" sz="2800" b="0" strike="noStrike" spc="-1" dirty="0">
                <a:latin typeface="Times New Roman"/>
              </a:rPr>
              <a:t> 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hr-HR" sz="2800" b="0" strike="noStrike" spc="-1" dirty="0">
              <a:latin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"/>
          <p:cNvSpPr txBox="1"/>
          <p:nvPr/>
        </p:nvSpPr>
        <p:spPr>
          <a:xfrm>
            <a:off x="288000" y="1203480"/>
            <a:ext cx="8229240" cy="29829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400" b="1" strike="noStrike" spc="-1">
                <a:latin typeface="Times New Roman"/>
              </a:rPr>
              <a:t>Privlačni čimbenici -</a:t>
            </a:r>
            <a:r>
              <a:rPr lang="hr-HR" sz="2400" b="0" strike="noStrike" spc="-1">
                <a:latin typeface="Times New Roman"/>
              </a:rPr>
              <a:t>  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400" b="0" strike="noStrike" spc="-1">
                <a:latin typeface="Times New Roman"/>
              </a:rPr>
              <a:t>mogućnosti zapošljavanja i bolja zarada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400" b="0" strike="noStrike" spc="-1">
                <a:latin typeface="Times New Roman"/>
              </a:rPr>
              <a:t>slobodno i snošljivo društvo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400" b="0" strike="noStrike" spc="-1">
                <a:latin typeface="Times New Roman"/>
              </a:rPr>
              <a:t>politička stabilnost i bolji uvjeti življenja 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400" b="0" strike="noStrike" spc="-1">
                <a:latin typeface="Times New Roman"/>
              </a:rPr>
              <a:t>gospodarski.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Shape 1"/>
          <p:cNvSpPr txBox="1"/>
          <p:nvPr/>
        </p:nvSpPr>
        <p:spPr>
          <a:xfrm>
            <a:off x="755576" y="1779662"/>
            <a:ext cx="4114800" cy="29829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400" b="0" strike="noStrike" spc="-1" dirty="0" smtClean="0">
                <a:latin typeface="Times New Roman"/>
              </a:rPr>
              <a:t>prirodne </a:t>
            </a:r>
            <a:r>
              <a:rPr lang="hr-HR" sz="2400" b="0" strike="noStrike" spc="-1" dirty="0">
                <a:latin typeface="Times New Roman"/>
              </a:rPr>
              <a:t>katastrofe (potresi, poplave, epidemije i dr.)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400" b="0" strike="noStrike" spc="-1" dirty="0">
                <a:latin typeface="Times New Roman"/>
              </a:rPr>
              <a:t>klimatske promjene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400" b="0" strike="noStrike" spc="-1" dirty="0" smtClean="0">
                <a:latin typeface="Times New Roman"/>
              </a:rPr>
              <a:t>ratovi</a:t>
            </a:r>
            <a:endParaRPr lang="hr-HR" sz="2400" b="0" strike="noStrike" spc="-1" dirty="0">
              <a:latin typeface="Times New Roman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64088" y="1707654"/>
            <a:ext cx="3384376" cy="275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400" b="0" strike="noStrike" spc="-1" dirty="0" smtClean="0">
                <a:latin typeface="Times New Roman"/>
              </a:rPr>
              <a:t>vjerska i nacionalna nesnošljivost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400" b="0" strike="noStrike" spc="-1" dirty="0" smtClean="0">
                <a:latin typeface="Times New Roman"/>
              </a:rPr>
              <a:t>politička nestabilnost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400" b="0" strike="noStrike" spc="-1" dirty="0" smtClean="0">
                <a:latin typeface="Times New Roman"/>
              </a:rPr>
              <a:t>nezaposlenost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400" b="0" strike="noStrike" spc="-1" dirty="0" smtClean="0">
                <a:latin typeface="Times New Roman"/>
              </a:rPr>
              <a:t>neimaština </a:t>
            </a:r>
          </a:p>
          <a:p>
            <a:endParaRPr lang="hr-HR" dirty="0"/>
          </a:p>
        </p:txBody>
      </p:sp>
      <p:sp>
        <p:nvSpPr>
          <p:cNvPr id="4" name="TextBox 3"/>
          <p:cNvSpPr txBox="1"/>
          <p:nvPr/>
        </p:nvSpPr>
        <p:spPr>
          <a:xfrm>
            <a:off x="2123728" y="915566"/>
            <a:ext cx="4464496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4000" b="1" strike="noStrike" spc="-1" dirty="0" smtClean="0">
                <a:latin typeface="Times New Roman"/>
              </a:rPr>
              <a:t>Potisni čimbenici </a:t>
            </a:r>
            <a:endParaRPr lang="hr-HR" sz="4000" b="0" strike="noStrike" spc="-1" dirty="0" smtClean="0">
              <a:latin typeface="Times New Roman"/>
            </a:endParaRPr>
          </a:p>
          <a:p>
            <a:endParaRPr lang="hr-HR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12160" y="987574"/>
            <a:ext cx="280831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dirty="0"/>
              <a:t>Udjel migranta u ukupnom broju stanovnika neke države razlikuje se i ovisi o mnogim čimbenicima. </a:t>
            </a:r>
            <a:r>
              <a:rPr lang="hr-HR" i="1" dirty="0"/>
              <a:t>S pomoću atlasa i priložene karte odredite koje države imaju najviše useljenika iz drugih država svijeta. Istražite razloge useljavanja u te države. </a:t>
            </a:r>
            <a:endParaRPr lang="hr-H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843558"/>
            <a:ext cx="4443922" cy="2927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1115616" y="4227934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r-HR" sz="1200" dirty="0" smtClean="0"/>
              <a:t>Države </a:t>
            </a:r>
            <a:r>
              <a:rPr lang="hr-HR" sz="1200" dirty="0"/>
              <a:t>s najvećim udjelom migranta u ukupnom broju stanovnika </a:t>
            </a:r>
          </a:p>
          <a:p>
            <a:r>
              <a:rPr lang="hr-HR" sz="1200" dirty="0"/>
              <a:t>Izvor: World </a:t>
            </a:r>
            <a:r>
              <a:rPr lang="hr-HR" sz="1200" dirty="0" err="1"/>
              <a:t>Migration</a:t>
            </a:r>
            <a:r>
              <a:rPr lang="hr-HR" sz="1200" dirty="0"/>
              <a:t> </a:t>
            </a:r>
            <a:r>
              <a:rPr lang="hr-HR" sz="1200" dirty="0" err="1"/>
              <a:t>Report</a:t>
            </a:r>
            <a:r>
              <a:rPr lang="hr-HR" sz="1200" dirty="0"/>
              <a:t> 2018., IOM UN </a:t>
            </a:r>
            <a:r>
              <a:rPr lang="hr-HR" sz="1200" dirty="0" err="1"/>
              <a:t>Migration</a:t>
            </a:r>
            <a:r>
              <a:rPr lang="hr-HR" sz="1200" dirty="0"/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1187624" y="3723878"/>
            <a:ext cx="1512168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900" b="1" dirty="0"/>
              <a:t>0 % 100 % </a:t>
            </a:r>
          </a:p>
          <a:p>
            <a:r>
              <a:rPr lang="hr-HR" sz="900" dirty="0" smtClean="0"/>
              <a:t>(siva boja) nema </a:t>
            </a:r>
            <a:r>
              <a:rPr lang="hr-HR" sz="900" dirty="0"/>
              <a:t>podataka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Shape 1"/>
          <p:cNvSpPr txBox="1"/>
          <p:nvPr/>
        </p:nvSpPr>
        <p:spPr>
          <a:xfrm>
            <a:off x="360000" y="-72000"/>
            <a:ext cx="8229240" cy="858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spAutoFit/>
          </a:bodyPr>
          <a:lstStyle/>
          <a:p>
            <a:pPr algn="ctr"/>
            <a:r>
              <a:rPr lang="hr-HR" sz="3600" b="0" strike="noStrike" spc="-1">
                <a:latin typeface="Times New Roman"/>
              </a:rPr>
              <a:t>Vrste migracija</a:t>
            </a:r>
          </a:p>
        </p:txBody>
      </p:sp>
      <p:sp>
        <p:nvSpPr>
          <p:cNvPr id="96" name="CustomShape 2"/>
          <p:cNvSpPr/>
          <p:nvPr/>
        </p:nvSpPr>
        <p:spPr>
          <a:xfrm>
            <a:off x="3528000" y="1800000"/>
            <a:ext cx="1728000" cy="1728000"/>
          </a:xfrm>
          <a:prstGeom prst="ellipse">
            <a:avLst/>
          </a:pr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/>
            <a:r>
              <a:rPr lang="hr-HR" sz="1800" b="0" strike="noStrike" spc="-1">
                <a:latin typeface="Times New Roman"/>
              </a:rPr>
              <a:t>Migracije</a:t>
            </a:r>
          </a:p>
        </p:txBody>
      </p:sp>
      <p:sp>
        <p:nvSpPr>
          <p:cNvPr id="97" name="CustomShape 3"/>
          <p:cNvSpPr/>
          <p:nvPr/>
        </p:nvSpPr>
        <p:spPr>
          <a:xfrm>
            <a:off x="432000" y="1440000"/>
            <a:ext cx="2016000" cy="1872000"/>
          </a:xfrm>
          <a:prstGeom prst="rect">
            <a:avLst/>
          </a:pr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/>
            <a:r>
              <a:rPr lang="hr-HR" sz="1800" b="0" strike="noStrike" spc="-1">
                <a:latin typeface="Times New Roman"/>
              </a:rPr>
              <a:t>Prema prostornom</a:t>
            </a:r>
          </a:p>
          <a:p>
            <a:pPr algn="ctr"/>
            <a:r>
              <a:rPr lang="hr-HR" sz="1800" b="0" strike="noStrike" spc="-1">
                <a:latin typeface="Times New Roman"/>
              </a:rPr>
              <a:t>dosegu</a:t>
            </a:r>
          </a:p>
        </p:txBody>
      </p:sp>
      <p:sp>
        <p:nvSpPr>
          <p:cNvPr id="98" name="CustomShape 4"/>
          <p:cNvSpPr/>
          <p:nvPr/>
        </p:nvSpPr>
        <p:spPr>
          <a:xfrm>
            <a:off x="6048000" y="1512000"/>
            <a:ext cx="2376000" cy="1800000"/>
          </a:xfrm>
          <a:prstGeom prst="rect">
            <a:avLst/>
          </a:pr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/>
            <a:r>
              <a:rPr lang="hr-HR" sz="1800" b="0" strike="noStrike" spc="-1">
                <a:latin typeface="Times New Roman"/>
              </a:rPr>
              <a:t>Prema trajanju</a:t>
            </a:r>
            <a:endParaRPr lang="hr-HR" sz="1800" b="0" strike="noStrike" spc="-1">
              <a:latin typeface="Arial"/>
            </a:endParaRPr>
          </a:p>
        </p:txBody>
      </p:sp>
      <p:sp>
        <p:nvSpPr>
          <p:cNvPr id="99" name="CustomShape 5"/>
          <p:cNvSpPr/>
          <p:nvPr/>
        </p:nvSpPr>
        <p:spPr>
          <a:xfrm>
            <a:off x="2664000" y="2592000"/>
            <a:ext cx="792000" cy="216000"/>
          </a:xfrm>
          <a:custGeom>
            <a:avLst/>
            <a:gdLst/>
            <a:ahLst/>
            <a:cxnLst/>
            <a:rect l="0" t="0" r="r" b="b"/>
            <a:pathLst>
              <a:path w="2202" h="602">
                <a:moveTo>
                  <a:pt x="0" y="300"/>
                </a:moveTo>
                <a:lnTo>
                  <a:pt x="438" y="0"/>
                </a:lnTo>
                <a:lnTo>
                  <a:pt x="438" y="150"/>
                </a:lnTo>
                <a:lnTo>
                  <a:pt x="1762" y="150"/>
                </a:lnTo>
                <a:lnTo>
                  <a:pt x="1762" y="0"/>
                </a:lnTo>
                <a:lnTo>
                  <a:pt x="2201" y="300"/>
                </a:lnTo>
                <a:lnTo>
                  <a:pt x="1762" y="601"/>
                </a:lnTo>
                <a:lnTo>
                  <a:pt x="1762" y="450"/>
                </a:lnTo>
                <a:lnTo>
                  <a:pt x="438" y="450"/>
                </a:lnTo>
                <a:lnTo>
                  <a:pt x="438" y="601"/>
                </a:lnTo>
                <a:lnTo>
                  <a:pt x="0" y="300"/>
                </a:lnTo>
              </a:path>
            </a:pathLst>
          </a:cu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0" name="CustomShape 6"/>
          <p:cNvSpPr/>
          <p:nvPr/>
        </p:nvSpPr>
        <p:spPr>
          <a:xfrm>
            <a:off x="5400000" y="2592000"/>
            <a:ext cx="576000" cy="216000"/>
          </a:xfrm>
          <a:custGeom>
            <a:avLst/>
            <a:gdLst/>
            <a:ahLst/>
            <a:cxnLst/>
            <a:rect l="0" t="0" r="r" b="b"/>
            <a:pathLst>
              <a:path w="1601" h="602">
                <a:moveTo>
                  <a:pt x="0" y="300"/>
                </a:moveTo>
                <a:lnTo>
                  <a:pt x="318" y="0"/>
                </a:lnTo>
                <a:lnTo>
                  <a:pt x="318" y="150"/>
                </a:lnTo>
                <a:lnTo>
                  <a:pt x="1282" y="150"/>
                </a:lnTo>
                <a:lnTo>
                  <a:pt x="1282" y="0"/>
                </a:lnTo>
                <a:lnTo>
                  <a:pt x="1600" y="300"/>
                </a:lnTo>
                <a:lnTo>
                  <a:pt x="1282" y="601"/>
                </a:lnTo>
                <a:lnTo>
                  <a:pt x="1282" y="450"/>
                </a:lnTo>
                <a:lnTo>
                  <a:pt x="318" y="450"/>
                </a:lnTo>
                <a:lnTo>
                  <a:pt x="318" y="601"/>
                </a:lnTo>
                <a:lnTo>
                  <a:pt x="0" y="300"/>
                </a:lnTo>
              </a:path>
            </a:pathLst>
          </a:cu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1" name="CustomShape 7"/>
          <p:cNvSpPr/>
          <p:nvPr/>
        </p:nvSpPr>
        <p:spPr>
          <a:xfrm>
            <a:off x="360000" y="3672000"/>
            <a:ext cx="864000" cy="504000"/>
          </a:xfrm>
          <a:prstGeom prst="ellipse">
            <a:avLst/>
          </a:pr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/>
            <a:r>
              <a:rPr lang="hr-HR" sz="1800" b="0" strike="noStrike" spc="-1">
                <a:latin typeface="Arial"/>
              </a:rPr>
              <a:t>vanjske</a:t>
            </a:r>
          </a:p>
        </p:txBody>
      </p:sp>
      <p:sp>
        <p:nvSpPr>
          <p:cNvPr id="102" name="CustomShape 8"/>
          <p:cNvSpPr/>
          <p:nvPr/>
        </p:nvSpPr>
        <p:spPr>
          <a:xfrm>
            <a:off x="1512000" y="3888000"/>
            <a:ext cx="1008000" cy="576000"/>
          </a:xfrm>
          <a:prstGeom prst="ellipse">
            <a:avLst/>
          </a:pr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/>
            <a:r>
              <a:rPr lang="hr-HR" sz="1800" b="0" strike="noStrike" spc="-1">
                <a:latin typeface="Arial"/>
              </a:rPr>
              <a:t>unutarnje</a:t>
            </a:r>
          </a:p>
        </p:txBody>
      </p:sp>
      <p:sp>
        <p:nvSpPr>
          <p:cNvPr id="103" name="CustomShape 9"/>
          <p:cNvSpPr/>
          <p:nvPr/>
        </p:nvSpPr>
        <p:spPr>
          <a:xfrm>
            <a:off x="864000" y="3384000"/>
            <a:ext cx="144000" cy="216000"/>
          </a:xfrm>
          <a:custGeom>
            <a:avLst/>
            <a:gdLst/>
            <a:ahLst/>
            <a:cxnLst/>
            <a:rect l="0" t="0" r="r" b="b"/>
            <a:pathLst>
              <a:path w="402" h="602">
                <a:moveTo>
                  <a:pt x="100" y="0"/>
                </a:moveTo>
                <a:lnTo>
                  <a:pt x="100" y="450"/>
                </a:lnTo>
                <a:lnTo>
                  <a:pt x="0" y="450"/>
                </a:lnTo>
                <a:lnTo>
                  <a:pt x="200" y="601"/>
                </a:lnTo>
                <a:lnTo>
                  <a:pt x="401" y="450"/>
                </a:lnTo>
                <a:lnTo>
                  <a:pt x="300" y="450"/>
                </a:lnTo>
                <a:lnTo>
                  <a:pt x="300" y="0"/>
                </a:lnTo>
                <a:lnTo>
                  <a:pt x="100" y="0"/>
                </a:lnTo>
              </a:path>
            </a:pathLst>
          </a:cu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4" name="CustomShape 10"/>
          <p:cNvSpPr/>
          <p:nvPr/>
        </p:nvSpPr>
        <p:spPr>
          <a:xfrm>
            <a:off x="1728000" y="3384000"/>
            <a:ext cx="144000" cy="360000"/>
          </a:xfrm>
          <a:custGeom>
            <a:avLst/>
            <a:gdLst/>
            <a:ahLst/>
            <a:cxnLst/>
            <a:rect l="0" t="0" r="r" b="b"/>
            <a:pathLst>
              <a:path w="402" h="1002">
                <a:moveTo>
                  <a:pt x="100" y="0"/>
                </a:moveTo>
                <a:lnTo>
                  <a:pt x="100" y="750"/>
                </a:lnTo>
                <a:lnTo>
                  <a:pt x="0" y="750"/>
                </a:lnTo>
                <a:lnTo>
                  <a:pt x="200" y="1001"/>
                </a:lnTo>
                <a:lnTo>
                  <a:pt x="401" y="750"/>
                </a:lnTo>
                <a:lnTo>
                  <a:pt x="300" y="750"/>
                </a:lnTo>
                <a:lnTo>
                  <a:pt x="300" y="0"/>
                </a:lnTo>
                <a:lnTo>
                  <a:pt x="100" y="0"/>
                </a:lnTo>
              </a:path>
            </a:pathLst>
          </a:cu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5" name="CustomShape 11"/>
          <p:cNvSpPr/>
          <p:nvPr/>
        </p:nvSpPr>
        <p:spPr>
          <a:xfrm>
            <a:off x="1080000" y="4680000"/>
            <a:ext cx="648000" cy="216000"/>
          </a:xfrm>
          <a:prstGeom prst="rect">
            <a:avLst/>
          </a:pr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/>
            <a:r>
              <a:rPr lang="hr-HR" sz="1200" b="0" strike="noStrike" spc="-1">
                <a:latin typeface="Arial"/>
              </a:rPr>
              <a:t>selo-grad</a:t>
            </a:r>
          </a:p>
        </p:txBody>
      </p:sp>
      <p:sp>
        <p:nvSpPr>
          <p:cNvPr id="106" name="CustomShape 12"/>
          <p:cNvSpPr/>
          <p:nvPr/>
        </p:nvSpPr>
        <p:spPr>
          <a:xfrm flipH="1">
            <a:off x="2232000" y="4752000"/>
            <a:ext cx="792000" cy="144000"/>
          </a:xfrm>
          <a:prstGeom prst="rect">
            <a:avLst/>
          </a:pr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/>
            <a:r>
              <a:rPr lang="hr-HR" sz="1200" b="0" strike="noStrike" spc="-1">
                <a:latin typeface="Arial"/>
              </a:rPr>
              <a:t>grad-selo</a:t>
            </a:r>
          </a:p>
        </p:txBody>
      </p:sp>
      <p:sp>
        <p:nvSpPr>
          <p:cNvPr id="107" name="CustomShape 13"/>
          <p:cNvSpPr/>
          <p:nvPr/>
        </p:nvSpPr>
        <p:spPr>
          <a:xfrm>
            <a:off x="1584000" y="4392000"/>
            <a:ext cx="72000" cy="144000"/>
          </a:xfrm>
          <a:custGeom>
            <a:avLst/>
            <a:gdLst/>
            <a:ahLst/>
            <a:cxnLst/>
            <a:rect l="0" t="0" r="r" b="b"/>
            <a:pathLst>
              <a:path w="201" h="402">
                <a:moveTo>
                  <a:pt x="50" y="0"/>
                </a:moveTo>
                <a:lnTo>
                  <a:pt x="50" y="300"/>
                </a:lnTo>
                <a:lnTo>
                  <a:pt x="0" y="300"/>
                </a:lnTo>
                <a:lnTo>
                  <a:pt x="100" y="401"/>
                </a:lnTo>
                <a:lnTo>
                  <a:pt x="200" y="300"/>
                </a:lnTo>
                <a:lnTo>
                  <a:pt x="150" y="300"/>
                </a:lnTo>
                <a:lnTo>
                  <a:pt x="150" y="0"/>
                </a:lnTo>
                <a:lnTo>
                  <a:pt x="50" y="0"/>
                </a:lnTo>
              </a:path>
            </a:pathLst>
          </a:cu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8" name="CustomShape 14"/>
          <p:cNvSpPr/>
          <p:nvPr/>
        </p:nvSpPr>
        <p:spPr>
          <a:xfrm>
            <a:off x="2304000" y="4464000"/>
            <a:ext cx="72000" cy="144000"/>
          </a:xfrm>
          <a:custGeom>
            <a:avLst/>
            <a:gdLst/>
            <a:ahLst/>
            <a:cxnLst/>
            <a:rect l="0" t="0" r="r" b="b"/>
            <a:pathLst>
              <a:path w="201" h="402">
                <a:moveTo>
                  <a:pt x="50" y="0"/>
                </a:moveTo>
                <a:lnTo>
                  <a:pt x="50" y="300"/>
                </a:lnTo>
                <a:lnTo>
                  <a:pt x="0" y="300"/>
                </a:lnTo>
                <a:lnTo>
                  <a:pt x="100" y="401"/>
                </a:lnTo>
                <a:lnTo>
                  <a:pt x="200" y="300"/>
                </a:lnTo>
                <a:lnTo>
                  <a:pt x="150" y="300"/>
                </a:lnTo>
                <a:lnTo>
                  <a:pt x="150" y="0"/>
                </a:lnTo>
                <a:lnTo>
                  <a:pt x="50" y="0"/>
                </a:lnTo>
              </a:path>
            </a:pathLst>
          </a:cu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9" name="CustomShape 15"/>
          <p:cNvSpPr/>
          <p:nvPr/>
        </p:nvSpPr>
        <p:spPr>
          <a:xfrm>
            <a:off x="5472000" y="3744000"/>
            <a:ext cx="1224000" cy="504000"/>
          </a:xfrm>
          <a:prstGeom prst="ellipse">
            <a:avLst/>
          </a:pr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/>
            <a:r>
              <a:rPr lang="hr-HR" sz="1800" b="0" strike="noStrike" spc="-1">
                <a:latin typeface="Arial"/>
              </a:rPr>
              <a:t>trajne</a:t>
            </a:r>
          </a:p>
        </p:txBody>
      </p:sp>
      <p:sp>
        <p:nvSpPr>
          <p:cNvPr id="110" name="CustomShape 16"/>
          <p:cNvSpPr/>
          <p:nvPr/>
        </p:nvSpPr>
        <p:spPr>
          <a:xfrm>
            <a:off x="6912000" y="3888000"/>
            <a:ext cx="1224000" cy="504000"/>
          </a:xfrm>
          <a:prstGeom prst="ellipse">
            <a:avLst/>
          </a:pr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/>
            <a:r>
              <a:rPr lang="hr-HR" sz="1800" b="0" strike="noStrike" spc="-1">
                <a:latin typeface="Arial"/>
              </a:rPr>
              <a:t>privremene</a:t>
            </a:r>
          </a:p>
        </p:txBody>
      </p:sp>
      <p:sp>
        <p:nvSpPr>
          <p:cNvPr id="111" name="CustomShape 17"/>
          <p:cNvSpPr/>
          <p:nvPr/>
        </p:nvSpPr>
        <p:spPr>
          <a:xfrm>
            <a:off x="7416000" y="3528000"/>
            <a:ext cx="1224000" cy="288000"/>
          </a:xfrm>
          <a:prstGeom prst="ellipse">
            <a:avLst/>
          </a:pr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/>
            <a:r>
              <a:rPr lang="hr-HR" sz="1800" b="0" strike="noStrike" spc="-1">
                <a:latin typeface="Arial"/>
              </a:rPr>
              <a:t>sezonske</a:t>
            </a:r>
          </a:p>
        </p:txBody>
      </p:sp>
      <p:sp>
        <p:nvSpPr>
          <p:cNvPr id="112" name="CustomShape 18"/>
          <p:cNvSpPr/>
          <p:nvPr/>
        </p:nvSpPr>
        <p:spPr>
          <a:xfrm>
            <a:off x="5976000" y="3384000"/>
            <a:ext cx="144000" cy="288000"/>
          </a:xfrm>
          <a:custGeom>
            <a:avLst/>
            <a:gdLst/>
            <a:ahLst/>
            <a:cxnLst/>
            <a:rect l="0" t="0" r="r" b="b"/>
            <a:pathLst>
              <a:path w="402" h="802">
                <a:moveTo>
                  <a:pt x="100" y="0"/>
                </a:moveTo>
                <a:lnTo>
                  <a:pt x="100" y="600"/>
                </a:lnTo>
                <a:lnTo>
                  <a:pt x="0" y="600"/>
                </a:lnTo>
                <a:lnTo>
                  <a:pt x="200" y="801"/>
                </a:lnTo>
                <a:lnTo>
                  <a:pt x="401" y="600"/>
                </a:lnTo>
                <a:lnTo>
                  <a:pt x="300" y="600"/>
                </a:lnTo>
                <a:lnTo>
                  <a:pt x="300" y="0"/>
                </a:lnTo>
                <a:lnTo>
                  <a:pt x="100" y="0"/>
                </a:lnTo>
              </a:path>
            </a:pathLst>
          </a:cu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3" name="CustomShape 19"/>
          <p:cNvSpPr/>
          <p:nvPr/>
        </p:nvSpPr>
        <p:spPr>
          <a:xfrm>
            <a:off x="6912000" y="3456000"/>
            <a:ext cx="144000" cy="432000"/>
          </a:xfrm>
          <a:custGeom>
            <a:avLst/>
            <a:gdLst/>
            <a:ahLst/>
            <a:cxnLst/>
            <a:rect l="0" t="0" r="r" b="b"/>
            <a:pathLst>
              <a:path w="402" h="1202">
                <a:moveTo>
                  <a:pt x="100" y="0"/>
                </a:moveTo>
                <a:lnTo>
                  <a:pt x="100" y="900"/>
                </a:lnTo>
                <a:lnTo>
                  <a:pt x="0" y="900"/>
                </a:lnTo>
                <a:lnTo>
                  <a:pt x="200" y="1201"/>
                </a:lnTo>
                <a:lnTo>
                  <a:pt x="401" y="900"/>
                </a:lnTo>
                <a:lnTo>
                  <a:pt x="300" y="900"/>
                </a:lnTo>
                <a:lnTo>
                  <a:pt x="300" y="0"/>
                </a:lnTo>
                <a:lnTo>
                  <a:pt x="100" y="0"/>
                </a:lnTo>
              </a:path>
            </a:pathLst>
          </a:cu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4" name="CustomShape 20"/>
          <p:cNvSpPr/>
          <p:nvPr/>
        </p:nvSpPr>
        <p:spPr>
          <a:xfrm>
            <a:off x="7776000" y="3312000"/>
            <a:ext cx="144000" cy="144000"/>
          </a:xfrm>
          <a:custGeom>
            <a:avLst/>
            <a:gdLst/>
            <a:ahLst/>
            <a:cxnLst/>
            <a:rect l="0" t="0" r="r" b="b"/>
            <a:pathLst>
              <a:path w="402" h="402">
                <a:moveTo>
                  <a:pt x="100" y="0"/>
                </a:moveTo>
                <a:lnTo>
                  <a:pt x="100" y="300"/>
                </a:lnTo>
                <a:lnTo>
                  <a:pt x="0" y="300"/>
                </a:lnTo>
                <a:lnTo>
                  <a:pt x="200" y="401"/>
                </a:lnTo>
                <a:lnTo>
                  <a:pt x="401" y="300"/>
                </a:lnTo>
                <a:lnTo>
                  <a:pt x="300" y="300"/>
                </a:lnTo>
                <a:lnTo>
                  <a:pt x="300" y="0"/>
                </a:lnTo>
                <a:lnTo>
                  <a:pt x="100" y="0"/>
                </a:lnTo>
              </a:path>
            </a:pathLst>
          </a:cu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5" name="CustomShape 21"/>
          <p:cNvSpPr/>
          <p:nvPr/>
        </p:nvSpPr>
        <p:spPr>
          <a:xfrm>
            <a:off x="3168000" y="1063800"/>
            <a:ext cx="2016000" cy="592200"/>
          </a:xfrm>
          <a:prstGeom prst="rect">
            <a:avLst/>
          </a:pr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/>
            <a:r>
              <a:rPr lang="hr-HR" sz="1800" b="0" strike="noStrike" spc="-1">
                <a:latin typeface="Times New Roman"/>
              </a:rPr>
              <a:t>Prema uzroku</a:t>
            </a:r>
            <a:endParaRPr lang="hr-HR" sz="1800" b="0" strike="noStrike" spc="-1">
              <a:latin typeface="Arial"/>
            </a:endParaRPr>
          </a:p>
        </p:txBody>
      </p:sp>
      <p:sp>
        <p:nvSpPr>
          <p:cNvPr id="116" name="CustomShape 22"/>
          <p:cNvSpPr/>
          <p:nvPr/>
        </p:nvSpPr>
        <p:spPr>
          <a:xfrm>
            <a:off x="1584000" y="864000"/>
            <a:ext cx="1512000" cy="432000"/>
          </a:xfrm>
          <a:prstGeom prst="ellipse">
            <a:avLst/>
          </a:pr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/>
            <a:r>
              <a:rPr lang="hr-HR" sz="1800" b="0" strike="noStrike" spc="-1">
                <a:latin typeface="Arial"/>
              </a:rPr>
              <a:t>gospodarske</a:t>
            </a:r>
          </a:p>
        </p:txBody>
      </p:sp>
      <p:sp>
        <p:nvSpPr>
          <p:cNvPr id="117" name="CustomShape 23"/>
          <p:cNvSpPr/>
          <p:nvPr/>
        </p:nvSpPr>
        <p:spPr>
          <a:xfrm>
            <a:off x="5328000" y="1008000"/>
            <a:ext cx="1656000" cy="288000"/>
          </a:xfrm>
          <a:prstGeom prst="ellipse">
            <a:avLst/>
          </a:pr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/>
            <a:r>
              <a:rPr lang="hr-HR" sz="1800" b="0" strike="noStrike" spc="-1">
                <a:latin typeface="Arial"/>
              </a:rPr>
              <a:t>negospodarske</a:t>
            </a:r>
          </a:p>
        </p:txBody>
      </p:sp>
      <p:sp>
        <p:nvSpPr>
          <p:cNvPr id="118" name="CustomShape 24"/>
          <p:cNvSpPr/>
          <p:nvPr/>
        </p:nvSpPr>
        <p:spPr>
          <a:xfrm>
            <a:off x="2952000" y="1152000"/>
            <a:ext cx="216000" cy="144000"/>
          </a:xfrm>
          <a:custGeom>
            <a:avLst/>
            <a:gdLst/>
            <a:ahLst/>
            <a:cxnLst/>
            <a:rect l="0" t="0" r="r" b="b"/>
            <a:pathLst>
              <a:path w="602" h="402">
                <a:moveTo>
                  <a:pt x="601" y="100"/>
                </a:moveTo>
                <a:lnTo>
                  <a:pt x="150" y="100"/>
                </a:lnTo>
                <a:lnTo>
                  <a:pt x="150" y="0"/>
                </a:lnTo>
                <a:lnTo>
                  <a:pt x="0" y="200"/>
                </a:lnTo>
                <a:lnTo>
                  <a:pt x="150" y="401"/>
                </a:lnTo>
                <a:lnTo>
                  <a:pt x="150" y="300"/>
                </a:lnTo>
                <a:lnTo>
                  <a:pt x="601" y="300"/>
                </a:lnTo>
                <a:lnTo>
                  <a:pt x="601" y="100"/>
                </a:lnTo>
              </a:path>
            </a:pathLst>
          </a:cu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9" name="CustomShape 25"/>
          <p:cNvSpPr/>
          <p:nvPr/>
        </p:nvSpPr>
        <p:spPr>
          <a:xfrm>
            <a:off x="5256000" y="1224000"/>
            <a:ext cx="216000" cy="72000"/>
          </a:xfrm>
          <a:custGeom>
            <a:avLst/>
            <a:gdLst/>
            <a:ahLst/>
            <a:cxnLst/>
            <a:rect l="0" t="0" r="r" b="b"/>
            <a:pathLst>
              <a:path w="602" h="201">
                <a:moveTo>
                  <a:pt x="0" y="50"/>
                </a:moveTo>
                <a:lnTo>
                  <a:pt x="450" y="50"/>
                </a:lnTo>
                <a:lnTo>
                  <a:pt x="450" y="0"/>
                </a:lnTo>
                <a:lnTo>
                  <a:pt x="601" y="100"/>
                </a:lnTo>
                <a:lnTo>
                  <a:pt x="450" y="200"/>
                </a:lnTo>
                <a:lnTo>
                  <a:pt x="450" y="150"/>
                </a:lnTo>
                <a:lnTo>
                  <a:pt x="0" y="150"/>
                </a:lnTo>
                <a:lnTo>
                  <a:pt x="0" y="50"/>
                </a:lnTo>
              </a:path>
            </a:pathLst>
          </a:cu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0" name="CustomShape 26"/>
          <p:cNvSpPr/>
          <p:nvPr/>
        </p:nvSpPr>
        <p:spPr>
          <a:xfrm>
            <a:off x="3744000" y="1728000"/>
            <a:ext cx="72000" cy="216000"/>
          </a:xfrm>
          <a:custGeom>
            <a:avLst/>
            <a:gdLst/>
            <a:ahLst/>
            <a:cxnLst/>
            <a:rect l="0" t="0" r="r" b="b"/>
            <a:pathLst>
              <a:path w="201" h="602">
                <a:moveTo>
                  <a:pt x="0" y="119"/>
                </a:moveTo>
                <a:lnTo>
                  <a:pt x="100" y="0"/>
                </a:lnTo>
                <a:lnTo>
                  <a:pt x="200" y="119"/>
                </a:lnTo>
                <a:lnTo>
                  <a:pt x="150" y="119"/>
                </a:lnTo>
                <a:lnTo>
                  <a:pt x="150" y="481"/>
                </a:lnTo>
                <a:lnTo>
                  <a:pt x="200" y="481"/>
                </a:lnTo>
                <a:lnTo>
                  <a:pt x="100" y="601"/>
                </a:lnTo>
                <a:lnTo>
                  <a:pt x="0" y="481"/>
                </a:lnTo>
                <a:lnTo>
                  <a:pt x="50" y="481"/>
                </a:lnTo>
                <a:lnTo>
                  <a:pt x="50" y="119"/>
                </a:lnTo>
                <a:lnTo>
                  <a:pt x="0" y="119"/>
                </a:lnTo>
              </a:path>
            </a:pathLst>
          </a:cu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1" name="CustomShape 27"/>
          <p:cNvSpPr/>
          <p:nvPr/>
        </p:nvSpPr>
        <p:spPr>
          <a:xfrm>
            <a:off x="3384000" y="3744000"/>
            <a:ext cx="1728000" cy="576000"/>
          </a:xfrm>
          <a:prstGeom prst="rect">
            <a:avLst/>
          </a:pr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/>
            <a:r>
              <a:rPr lang="hr-HR" sz="1800" b="0" strike="noStrike" spc="-1">
                <a:latin typeface="Arial"/>
              </a:rPr>
              <a:t>Prema voljnosti</a:t>
            </a:r>
          </a:p>
        </p:txBody>
      </p:sp>
      <p:sp>
        <p:nvSpPr>
          <p:cNvPr id="122" name="CustomShape 28"/>
          <p:cNvSpPr/>
          <p:nvPr/>
        </p:nvSpPr>
        <p:spPr>
          <a:xfrm>
            <a:off x="3960000" y="3456000"/>
            <a:ext cx="72000" cy="216000"/>
          </a:xfrm>
          <a:custGeom>
            <a:avLst/>
            <a:gdLst/>
            <a:ahLst/>
            <a:cxnLst/>
            <a:rect l="0" t="0" r="r" b="b"/>
            <a:pathLst>
              <a:path w="201" h="602">
                <a:moveTo>
                  <a:pt x="0" y="119"/>
                </a:moveTo>
                <a:lnTo>
                  <a:pt x="100" y="0"/>
                </a:lnTo>
                <a:lnTo>
                  <a:pt x="200" y="119"/>
                </a:lnTo>
                <a:lnTo>
                  <a:pt x="150" y="119"/>
                </a:lnTo>
                <a:lnTo>
                  <a:pt x="150" y="481"/>
                </a:lnTo>
                <a:lnTo>
                  <a:pt x="200" y="481"/>
                </a:lnTo>
                <a:lnTo>
                  <a:pt x="100" y="601"/>
                </a:lnTo>
                <a:lnTo>
                  <a:pt x="0" y="481"/>
                </a:lnTo>
                <a:lnTo>
                  <a:pt x="50" y="481"/>
                </a:lnTo>
                <a:lnTo>
                  <a:pt x="50" y="119"/>
                </a:lnTo>
                <a:lnTo>
                  <a:pt x="0" y="119"/>
                </a:lnTo>
              </a:path>
            </a:pathLst>
          </a:cu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3" name="CustomShape 29"/>
          <p:cNvSpPr/>
          <p:nvPr/>
        </p:nvSpPr>
        <p:spPr>
          <a:xfrm>
            <a:off x="3384000" y="4464000"/>
            <a:ext cx="864000" cy="288000"/>
          </a:xfrm>
          <a:prstGeom prst="ellipse">
            <a:avLst/>
          </a:pr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/>
            <a:r>
              <a:rPr lang="hr-HR" sz="1300" b="0" strike="noStrike" spc="-1">
                <a:latin typeface="Arial"/>
              </a:rPr>
              <a:t>prisilne</a:t>
            </a:r>
          </a:p>
        </p:txBody>
      </p:sp>
      <p:sp>
        <p:nvSpPr>
          <p:cNvPr id="124" name="CustomShape 30"/>
          <p:cNvSpPr/>
          <p:nvPr/>
        </p:nvSpPr>
        <p:spPr>
          <a:xfrm>
            <a:off x="4608000" y="4536000"/>
            <a:ext cx="864000" cy="288000"/>
          </a:xfrm>
          <a:prstGeom prst="ellipse">
            <a:avLst/>
          </a:pr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/>
            <a:r>
              <a:rPr lang="hr-HR" sz="1300" b="0" strike="noStrike" spc="-1">
                <a:latin typeface="Arial"/>
              </a:rPr>
              <a:t>dragovoljne</a:t>
            </a:r>
          </a:p>
        </p:txBody>
      </p:sp>
      <p:sp>
        <p:nvSpPr>
          <p:cNvPr id="125" name="CustomShape 31"/>
          <p:cNvSpPr/>
          <p:nvPr/>
        </p:nvSpPr>
        <p:spPr>
          <a:xfrm>
            <a:off x="3384000" y="4320000"/>
            <a:ext cx="72000" cy="144000"/>
          </a:xfrm>
          <a:custGeom>
            <a:avLst/>
            <a:gdLst/>
            <a:ahLst/>
            <a:cxnLst/>
            <a:rect l="0" t="0" r="r" b="b"/>
            <a:pathLst>
              <a:path w="201" h="402">
                <a:moveTo>
                  <a:pt x="50" y="0"/>
                </a:moveTo>
                <a:lnTo>
                  <a:pt x="50" y="300"/>
                </a:lnTo>
                <a:lnTo>
                  <a:pt x="0" y="300"/>
                </a:lnTo>
                <a:lnTo>
                  <a:pt x="100" y="401"/>
                </a:lnTo>
                <a:lnTo>
                  <a:pt x="200" y="300"/>
                </a:lnTo>
                <a:lnTo>
                  <a:pt x="150" y="300"/>
                </a:lnTo>
                <a:lnTo>
                  <a:pt x="150" y="0"/>
                </a:lnTo>
                <a:lnTo>
                  <a:pt x="50" y="0"/>
                </a:lnTo>
              </a:path>
            </a:pathLst>
          </a:cu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6" name="CustomShape 32"/>
          <p:cNvSpPr/>
          <p:nvPr/>
        </p:nvSpPr>
        <p:spPr>
          <a:xfrm>
            <a:off x="4680000" y="4320000"/>
            <a:ext cx="72000" cy="216000"/>
          </a:xfrm>
          <a:custGeom>
            <a:avLst/>
            <a:gdLst/>
            <a:ahLst/>
            <a:cxnLst/>
            <a:rect l="0" t="0" r="r" b="b"/>
            <a:pathLst>
              <a:path w="201" h="602">
                <a:moveTo>
                  <a:pt x="50" y="0"/>
                </a:moveTo>
                <a:lnTo>
                  <a:pt x="50" y="450"/>
                </a:lnTo>
                <a:lnTo>
                  <a:pt x="0" y="450"/>
                </a:lnTo>
                <a:lnTo>
                  <a:pt x="100" y="601"/>
                </a:lnTo>
                <a:lnTo>
                  <a:pt x="200" y="450"/>
                </a:lnTo>
                <a:lnTo>
                  <a:pt x="150" y="450"/>
                </a:lnTo>
                <a:lnTo>
                  <a:pt x="150" y="0"/>
                </a:lnTo>
                <a:lnTo>
                  <a:pt x="50" y="0"/>
                </a:lnTo>
              </a:path>
            </a:pathLst>
          </a:cu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TextShape 1"/>
          <p:cNvSpPr txBox="1"/>
          <p:nvPr/>
        </p:nvSpPr>
        <p:spPr>
          <a:xfrm>
            <a:off x="2339752" y="3723878"/>
            <a:ext cx="5184000" cy="1101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spAutoFit/>
          </a:bodyPr>
          <a:lstStyle/>
          <a:p>
            <a:r>
              <a:rPr lang="hr-HR" sz="2400" b="0" i="1" strike="noStrike" spc="-1" dirty="0">
                <a:latin typeface="Times New Roman"/>
              </a:rPr>
              <a:t>Razmislite. Ima li u Hrvatskoj ilegalnih ulazaka u zemlju? Tko ulazi u Hrvatsku? Odakle?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1275606"/>
            <a:ext cx="3662361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251520" y="1563638"/>
            <a:ext cx="496855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dirty="0"/>
              <a:t>Granica između SAD-a i Meksika duga je 3142 km. Od toga je oko 1100 km zaštićeno zidom, žičanom ili metalnom ogradom. </a:t>
            </a:r>
            <a:r>
              <a:rPr lang="vi-VN" i="1" dirty="0" smtClean="0"/>
              <a:t>Zašto </a:t>
            </a:r>
            <a:r>
              <a:rPr lang="vi-VN" i="1" dirty="0"/>
              <a:t>su Sjedinjene Američke Države tako zaštitile granicu prema Meksiku? Raspravite što znači ilegalan prelazak granice i zašto to ljudi čine. </a:t>
            </a:r>
            <a:endParaRPr lang="hr-HR" i="1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</TotalTime>
  <Words>337</Words>
  <Application>Microsoft Office PowerPoint</Application>
  <PresentationFormat>On-screen Show (16:9)</PresentationFormat>
  <Paragraphs>58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jloncar</dc:creator>
  <dc:description/>
  <cp:lastModifiedBy>sbakar</cp:lastModifiedBy>
  <cp:revision>13</cp:revision>
  <dcterms:created xsi:type="dcterms:W3CDTF">2019-03-27T12:00:31Z</dcterms:created>
  <dcterms:modified xsi:type="dcterms:W3CDTF">2020-08-21T14:29:02Z</dcterms:modified>
  <dc:language>hr-HR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Prikaz na zaslonu (16:9)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</vt:i4>
  </property>
</Properties>
</file>